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5" r:id="rId2"/>
    <p:sldMasterId id="2147483697" r:id="rId3"/>
    <p:sldMasterId id="2147483706" r:id="rId4"/>
  </p:sldMasterIdLst>
  <p:notesMasterIdLst>
    <p:notesMasterId r:id="rId14"/>
  </p:notesMasterIdLst>
  <p:handoutMasterIdLst>
    <p:handoutMasterId r:id="rId15"/>
  </p:handoutMasterIdLst>
  <p:sldIdLst>
    <p:sldId id="281" r:id="rId5"/>
    <p:sldId id="377" r:id="rId6"/>
    <p:sldId id="392" r:id="rId7"/>
    <p:sldId id="445" r:id="rId8"/>
    <p:sldId id="446" r:id="rId9"/>
    <p:sldId id="447" r:id="rId10"/>
    <p:sldId id="258" r:id="rId11"/>
    <p:sldId id="425" r:id="rId12"/>
    <p:sldId id="40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9"/>
    <a:srgbClr val="00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 autoAdjust="0"/>
    <p:restoredTop sz="68345" autoAdjust="0"/>
  </p:normalViewPr>
  <p:slideViewPr>
    <p:cSldViewPr snapToGrid="0">
      <p:cViewPr varScale="1">
        <p:scale>
          <a:sx n="80" d="100"/>
          <a:sy n="80" d="100"/>
        </p:scale>
        <p:origin x="1107" y="39"/>
      </p:cViewPr>
      <p:guideLst/>
    </p:cSldViewPr>
  </p:slideViewPr>
  <p:outlineViewPr>
    <p:cViewPr>
      <p:scale>
        <a:sx n="33" d="100"/>
        <a:sy n="33" d="100"/>
      </p:scale>
      <p:origin x="0" y="-62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9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4D0C-2DB3-47B7-8A6B-F1D6EA0842C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A507A-5115-4F89-9071-97FCFD3DC711}">
      <dgm:prSet phldrT="[Text]" custT="1"/>
      <dgm:spPr/>
      <dgm:t>
        <a:bodyPr/>
        <a:lstStyle/>
        <a:p>
          <a:r>
            <a:rPr lang="en-US" sz="1400" b="1" dirty="0"/>
            <a:t>CSC Certification</a:t>
          </a:r>
        </a:p>
      </dgm:t>
    </dgm:pt>
    <dgm:pt modelId="{A9A01ABC-2E36-4FF8-95CE-82039AE55E7E}" type="parTrans" cxnId="{B2E4C320-AB52-49FB-B57F-7B008BC168A5}">
      <dgm:prSet/>
      <dgm:spPr/>
      <dgm:t>
        <a:bodyPr/>
        <a:lstStyle/>
        <a:p>
          <a:endParaRPr lang="en-US"/>
        </a:p>
      </dgm:t>
    </dgm:pt>
    <dgm:pt modelId="{DD8BB708-77BB-4BCA-BCF5-61F072D476C0}" type="sibTrans" cxnId="{B2E4C320-AB52-49FB-B57F-7B008BC168A5}">
      <dgm:prSet/>
      <dgm:spPr/>
      <dgm:t>
        <a:bodyPr/>
        <a:lstStyle/>
        <a:p>
          <a:endParaRPr lang="en-US"/>
        </a:p>
      </dgm:t>
    </dgm:pt>
    <dgm:pt modelId="{C5BB1F71-17B8-4C17-858F-F0F09BEA452D}">
      <dgm:prSet phldrT="[Text]" custT="1"/>
      <dgm:spPr/>
      <dgm:t>
        <a:bodyPr/>
        <a:lstStyle/>
        <a:p>
          <a:r>
            <a:rPr lang="en-US" sz="1400" b="1" dirty="0"/>
            <a:t>Advanced Climate Actions</a:t>
          </a:r>
        </a:p>
      </dgm:t>
    </dgm:pt>
    <dgm:pt modelId="{C1D08A54-9D88-4115-9F09-A6773864B730}" type="parTrans" cxnId="{229974D0-2904-4ECC-A856-FEE50A6B90E4}">
      <dgm:prSet/>
      <dgm:spPr/>
      <dgm:t>
        <a:bodyPr/>
        <a:lstStyle/>
        <a:p>
          <a:endParaRPr lang="en-US"/>
        </a:p>
      </dgm:t>
    </dgm:pt>
    <dgm:pt modelId="{1F7AEEFB-4DAA-4311-AE52-5A9F1E1FC335}" type="sibTrans" cxnId="{229974D0-2904-4ECC-A856-FEE50A6B90E4}">
      <dgm:prSet/>
      <dgm:spPr/>
      <dgm:t>
        <a:bodyPr/>
        <a:lstStyle/>
        <a:p>
          <a:endParaRPr lang="en-US"/>
        </a:p>
      </dgm:t>
    </dgm:pt>
    <dgm:pt modelId="{8A439D87-689B-49D5-8F4B-9C944E51D6A4}">
      <dgm:prSet phldrT="[Text]" custT="1"/>
      <dgm:spPr/>
      <dgm:t>
        <a:bodyPr/>
        <a:lstStyle/>
        <a:p>
          <a:r>
            <a:rPr lang="en-US" sz="1400" b="1" dirty="0"/>
            <a:t>CEC Designation</a:t>
          </a:r>
        </a:p>
      </dgm:t>
    </dgm:pt>
    <dgm:pt modelId="{1E4D23D9-A03C-4128-B38F-421FE5194B95}" type="parTrans" cxnId="{D3BDCDA9-C8AA-4FBC-B1B5-02C70E164396}">
      <dgm:prSet/>
      <dgm:spPr/>
      <dgm:t>
        <a:bodyPr/>
        <a:lstStyle/>
        <a:p>
          <a:endParaRPr lang="en-US"/>
        </a:p>
      </dgm:t>
    </dgm:pt>
    <dgm:pt modelId="{CA815389-71A9-4B82-A19E-E038FEA272CC}" type="sibTrans" cxnId="{D3BDCDA9-C8AA-4FBC-B1B5-02C70E164396}">
      <dgm:prSet/>
      <dgm:spPr/>
      <dgm:t>
        <a:bodyPr/>
        <a:lstStyle/>
        <a:p>
          <a:endParaRPr lang="en-US"/>
        </a:p>
      </dgm:t>
    </dgm:pt>
    <dgm:pt modelId="{FB151B81-0B95-4F3E-8EF6-BD99E4E195DE}">
      <dgm:prSet phldrT="[Text]" custT="1"/>
      <dgm:spPr/>
      <dgm:t>
        <a:bodyPr/>
        <a:lstStyle/>
        <a:p>
          <a:r>
            <a:rPr lang="en-US" sz="1400" b="1" dirty="0"/>
            <a:t>Cost-saving Energy Actions</a:t>
          </a:r>
        </a:p>
      </dgm:t>
    </dgm:pt>
    <dgm:pt modelId="{8F2F646F-126A-49BC-B03E-C17A58B2F2F8}" type="parTrans" cxnId="{8BA40328-FCC0-4EFB-BD62-1A1E42A3CC26}">
      <dgm:prSet/>
      <dgm:spPr/>
      <dgm:t>
        <a:bodyPr/>
        <a:lstStyle/>
        <a:p>
          <a:endParaRPr lang="en-US"/>
        </a:p>
      </dgm:t>
    </dgm:pt>
    <dgm:pt modelId="{0DC96953-3AC9-439C-B6B7-3969FBB9BCCA}" type="sibTrans" cxnId="{8BA40328-FCC0-4EFB-BD62-1A1E42A3CC26}">
      <dgm:prSet/>
      <dgm:spPr/>
      <dgm:t>
        <a:bodyPr/>
        <a:lstStyle/>
        <a:p>
          <a:endParaRPr lang="en-US"/>
        </a:p>
      </dgm:t>
    </dgm:pt>
    <dgm:pt modelId="{F940BA51-33FC-46DF-ABBB-E1F101F608E7}" type="pres">
      <dgm:prSet presAssocID="{42724D0C-2DB3-47B7-8A6B-F1D6EA0842C4}" presName="Name0" presStyleCnt="0">
        <dgm:presLayoutVars>
          <dgm:chMax val="7"/>
          <dgm:resizeHandles val="exact"/>
        </dgm:presLayoutVars>
      </dgm:prSet>
      <dgm:spPr/>
    </dgm:pt>
    <dgm:pt modelId="{3D7A6B6C-595E-44CE-B5E4-1B5BA5C38A2B}" type="pres">
      <dgm:prSet presAssocID="{42724D0C-2DB3-47B7-8A6B-F1D6EA0842C4}" presName="comp1" presStyleCnt="0"/>
      <dgm:spPr/>
    </dgm:pt>
    <dgm:pt modelId="{18A4845D-F4B8-4003-A500-7F52B64A84B6}" type="pres">
      <dgm:prSet presAssocID="{42724D0C-2DB3-47B7-8A6B-F1D6EA0842C4}" presName="circle1" presStyleLbl="node1" presStyleIdx="0" presStyleCnt="4" custScaleX="129473" custScaleY="99329" custLinFactNeighborX="-6903"/>
      <dgm:spPr/>
    </dgm:pt>
    <dgm:pt modelId="{4B195C1A-E82D-41AE-A7BD-E1471E88BB81}" type="pres">
      <dgm:prSet presAssocID="{42724D0C-2DB3-47B7-8A6B-F1D6EA0842C4}" presName="c1text" presStyleLbl="node1" presStyleIdx="0" presStyleCnt="4">
        <dgm:presLayoutVars>
          <dgm:bulletEnabled val="1"/>
        </dgm:presLayoutVars>
      </dgm:prSet>
      <dgm:spPr/>
    </dgm:pt>
    <dgm:pt modelId="{093F99CA-C9C3-4725-B6EC-7217AB993CC4}" type="pres">
      <dgm:prSet presAssocID="{42724D0C-2DB3-47B7-8A6B-F1D6EA0842C4}" presName="comp2" presStyleCnt="0"/>
      <dgm:spPr/>
    </dgm:pt>
    <dgm:pt modelId="{33C69EBC-F848-48F6-8F22-D078C6E1E525}" type="pres">
      <dgm:prSet presAssocID="{42724D0C-2DB3-47B7-8A6B-F1D6EA0842C4}" presName="circle2" presStyleLbl="node1" presStyleIdx="1" presStyleCnt="4" custScaleX="139877" custLinFactNeighborX="-8425"/>
      <dgm:spPr/>
    </dgm:pt>
    <dgm:pt modelId="{80686466-92CD-40CF-8071-737DD7468C5A}" type="pres">
      <dgm:prSet presAssocID="{42724D0C-2DB3-47B7-8A6B-F1D6EA0842C4}" presName="c2text" presStyleLbl="node1" presStyleIdx="1" presStyleCnt="4">
        <dgm:presLayoutVars>
          <dgm:bulletEnabled val="1"/>
        </dgm:presLayoutVars>
      </dgm:prSet>
      <dgm:spPr/>
    </dgm:pt>
    <dgm:pt modelId="{1EF35AF7-237C-4E2D-9DFF-DA038A094F93}" type="pres">
      <dgm:prSet presAssocID="{42724D0C-2DB3-47B7-8A6B-F1D6EA0842C4}" presName="comp3" presStyleCnt="0"/>
      <dgm:spPr/>
    </dgm:pt>
    <dgm:pt modelId="{91C0065E-7F51-435F-92A9-2ECB85971C64}" type="pres">
      <dgm:prSet presAssocID="{42724D0C-2DB3-47B7-8A6B-F1D6EA0842C4}" presName="circle3" presStyleLbl="node1" presStyleIdx="2" presStyleCnt="4" custScaleX="139877" custLinFactNeighborX="-11235"/>
      <dgm:spPr/>
    </dgm:pt>
    <dgm:pt modelId="{0120F334-DF59-4FFA-9DE3-2BBBF34689E4}" type="pres">
      <dgm:prSet presAssocID="{42724D0C-2DB3-47B7-8A6B-F1D6EA0842C4}" presName="c3text" presStyleLbl="node1" presStyleIdx="2" presStyleCnt="4">
        <dgm:presLayoutVars>
          <dgm:bulletEnabled val="1"/>
        </dgm:presLayoutVars>
      </dgm:prSet>
      <dgm:spPr/>
    </dgm:pt>
    <dgm:pt modelId="{57405F46-5C8D-4F9D-BE30-67DC11448EB6}" type="pres">
      <dgm:prSet presAssocID="{42724D0C-2DB3-47B7-8A6B-F1D6EA0842C4}" presName="comp4" presStyleCnt="0"/>
      <dgm:spPr/>
    </dgm:pt>
    <dgm:pt modelId="{D2299868-D8C8-4AB4-BDD3-C7D81F7586AC}" type="pres">
      <dgm:prSet presAssocID="{42724D0C-2DB3-47B7-8A6B-F1D6EA0842C4}" presName="circle4" presStyleLbl="node1" presStyleIdx="3" presStyleCnt="4" custScaleX="139877" custLinFactNeighborX="-16852"/>
      <dgm:spPr/>
    </dgm:pt>
    <dgm:pt modelId="{C79600CC-E28B-4C82-98BA-B8C2EBA0B703}" type="pres">
      <dgm:prSet presAssocID="{42724D0C-2DB3-47B7-8A6B-F1D6EA0842C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45BF205-16CE-45D5-8461-44DB92902E9A}" type="presOf" srcId="{FB151B81-0B95-4F3E-8EF6-BD99E4E195DE}" destId="{C79600CC-E28B-4C82-98BA-B8C2EBA0B703}" srcOrd="1" destOrd="0" presId="urn:microsoft.com/office/officeart/2005/8/layout/venn2"/>
    <dgm:cxn modelId="{0415A50C-A99F-4ABC-9B01-7F766B24DCCF}" type="presOf" srcId="{FB151B81-0B95-4F3E-8EF6-BD99E4E195DE}" destId="{D2299868-D8C8-4AB4-BDD3-C7D81F7586AC}" srcOrd="0" destOrd="0" presId="urn:microsoft.com/office/officeart/2005/8/layout/venn2"/>
    <dgm:cxn modelId="{B2E4C320-AB52-49FB-B57F-7B008BC168A5}" srcId="{42724D0C-2DB3-47B7-8A6B-F1D6EA0842C4}" destId="{2DEA507A-5115-4F89-9071-97FCFD3DC711}" srcOrd="0" destOrd="0" parTransId="{A9A01ABC-2E36-4FF8-95CE-82039AE55E7E}" sibTransId="{DD8BB708-77BB-4BCA-BCF5-61F072D476C0}"/>
    <dgm:cxn modelId="{8BA40328-FCC0-4EFB-BD62-1A1E42A3CC26}" srcId="{42724D0C-2DB3-47B7-8A6B-F1D6EA0842C4}" destId="{FB151B81-0B95-4F3E-8EF6-BD99E4E195DE}" srcOrd="3" destOrd="0" parTransId="{8F2F646F-126A-49BC-B03E-C17A58B2F2F8}" sibTransId="{0DC96953-3AC9-439C-B6B7-3969FBB9BCCA}"/>
    <dgm:cxn modelId="{EAE74041-A438-4E6C-B568-ABB46DBDA74B}" type="presOf" srcId="{8A439D87-689B-49D5-8F4B-9C944E51D6A4}" destId="{91C0065E-7F51-435F-92A9-2ECB85971C64}" srcOrd="0" destOrd="0" presId="urn:microsoft.com/office/officeart/2005/8/layout/venn2"/>
    <dgm:cxn modelId="{7504D372-B86F-4DF6-9F40-9C893B0016C8}" type="presOf" srcId="{2DEA507A-5115-4F89-9071-97FCFD3DC711}" destId="{4B195C1A-E82D-41AE-A7BD-E1471E88BB81}" srcOrd="1" destOrd="0" presId="urn:microsoft.com/office/officeart/2005/8/layout/venn2"/>
    <dgm:cxn modelId="{A42DD976-78E2-423B-BBD6-FF6AB771B025}" type="presOf" srcId="{8A439D87-689B-49D5-8F4B-9C944E51D6A4}" destId="{0120F334-DF59-4FFA-9DE3-2BBBF34689E4}" srcOrd="1" destOrd="0" presId="urn:microsoft.com/office/officeart/2005/8/layout/venn2"/>
    <dgm:cxn modelId="{166F8689-F029-49CF-9E75-37052A597F56}" type="presOf" srcId="{C5BB1F71-17B8-4C17-858F-F0F09BEA452D}" destId="{33C69EBC-F848-48F6-8F22-D078C6E1E525}" srcOrd="0" destOrd="0" presId="urn:microsoft.com/office/officeart/2005/8/layout/venn2"/>
    <dgm:cxn modelId="{10AE86A0-36CB-455B-8181-7E9F298A8FBE}" type="presOf" srcId="{2DEA507A-5115-4F89-9071-97FCFD3DC711}" destId="{18A4845D-F4B8-4003-A500-7F52B64A84B6}" srcOrd="0" destOrd="0" presId="urn:microsoft.com/office/officeart/2005/8/layout/venn2"/>
    <dgm:cxn modelId="{7E14D7A8-CC11-4271-A6FD-B2DAEBADF28D}" type="presOf" srcId="{C5BB1F71-17B8-4C17-858F-F0F09BEA452D}" destId="{80686466-92CD-40CF-8071-737DD7468C5A}" srcOrd="1" destOrd="0" presId="urn:microsoft.com/office/officeart/2005/8/layout/venn2"/>
    <dgm:cxn modelId="{D3BDCDA9-C8AA-4FBC-B1B5-02C70E164396}" srcId="{42724D0C-2DB3-47B7-8A6B-F1D6EA0842C4}" destId="{8A439D87-689B-49D5-8F4B-9C944E51D6A4}" srcOrd="2" destOrd="0" parTransId="{1E4D23D9-A03C-4128-B38F-421FE5194B95}" sibTransId="{CA815389-71A9-4B82-A19E-E038FEA272CC}"/>
    <dgm:cxn modelId="{229974D0-2904-4ECC-A856-FEE50A6B90E4}" srcId="{42724D0C-2DB3-47B7-8A6B-F1D6EA0842C4}" destId="{C5BB1F71-17B8-4C17-858F-F0F09BEA452D}" srcOrd="1" destOrd="0" parTransId="{C1D08A54-9D88-4115-9F09-A6773864B730}" sibTransId="{1F7AEEFB-4DAA-4311-AE52-5A9F1E1FC335}"/>
    <dgm:cxn modelId="{47C56CF1-73C5-4B1C-B112-FFE64FA194B7}" type="presOf" srcId="{42724D0C-2DB3-47B7-8A6B-F1D6EA0842C4}" destId="{F940BA51-33FC-46DF-ABBB-E1F101F608E7}" srcOrd="0" destOrd="0" presId="urn:microsoft.com/office/officeart/2005/8/layout/venn2"/>
    <dgm:cxn modelId="{4A85CE27-5F38-4599-ADEB-BA0484C9CA83}" type="presParOf" srcId="{F940BA51-33FC-46DF-ABBB-E1F101F608E7}" destId="{3D7A6B6C-595E-44CE-B5E4-1B5BA5C38A2B}" srcOrd="0" destOrd="0" presId="urn:microsoft.com/office/officeart/2005/8/layout/venn2"/>
    <dgm:cxn modelId="{D5BC3FA3-7143-4640-BFA9-D61982660172}" type="presParOf" srcId="{3D7A6B6C-595E-44CE-B5E4-1B5BA5C38A2B}" destId="{18A4845D-F4B8-4003-A500-7F52B64A84B6}" srcOrd="0" destOrd="0" presId="urn:microsoft.com/office/officeart/2005/8/layout/venn2"/>
    <dgm:cxn modelId="{14E3A327-D889-497E-B4C1-7D7023EC62E4}" type="presParOf" srcId="{3D7A6B6C-595E-44CE-B5E4-1B5BA5C38A2B}" destId="{4B195C1A-E82D-41AE-A7BD-E1471E88BB81}" srcOrd="1" destOrd="0" presId="urn:microsoft.com/office/officeart/2005/8/layout/venn2"/>
    <dgm:cxn modelId="{E98B9C5E-E1E3-414C-82F3-B1A7D98D2686}" type="presParOf" srcId="{F940BA51-33FC-46DF-ABBB-E1F101F608E7}" destId="{093F99CA-C9C3-4725-B6EC-7217AB993CC4}" srcOrd="1" destOrd="0" presId="urn:microsoft.com/office/officeart/2005/8/layout/venn2"/>
    <dgm:cxn modelId="{B29D7398-0526-4DD4-B06F-04C80CC9113D}" type="presParOf" srcId="{093F99CA-C9C3-4725-B6EC-7217AB993CC4}" destId="{33C69EBC-F848-48F6-8F22-D078C6E1E525}" srcOrd="0" destOrd="0" presId="urn:microsoft.com/office/officeart/2005/8/layout/venn2"/>
    <dgm:cxn modelId="{AA0B3FB2-853A-4414-9079-DBCF66556536}" type="presParOf" srcId="{093F99CA-C9C3-4725-B6EC-7217AB993CC4}" destId="{80686466-92CD-40CF-8071-737DD7468C5A}" srcOrd="1" destOrd="0" presId="urn:microsoft.com/office/officeart/2005/8/layout/venn2"/>
    <dgm:cxn modelId="{C5C5D9F8-551F-4E4E-9587-B769EE0B79EF}" type="presParOf" srcId="{F940BA51-33FC-46DF-ABBB-E1F101F608E7}" destId="{1EF35AF7-237C-4E2D-9DFF-DA038A094F93}" srcOrd="2" destOrd="0" presId="urn:microsoft.com/office/officeart/2005/8/layout/venn2"/>
    <dgm:cxn modelId="{5B54BE65-C9C3-4CD5-9438-AA9D6BFFBB10}" type="presParOf" srcId="{1EF35AF7-237C-4E2D-9DFF-DA038A094F93}" destId="{91C0065E-7F51-435F-92A9-2ECB85971C64}" srcOrd="0" destOrd="0" presId="urn:microsoft.com/office/officeart/2005/8/layout/venn2"/>
    <dgm:cxn modelId="{FD1D91FF-89B5-4B11-83D3-4E8D30EDEA21}" type="presParOf" srcId="{1EF35AF7-237C-4E2D-9DFF-DA038A094F93}" destId="{0120F334-DF59-4FFA-9DE3-2BBBF34689E4}" srcOrd="1" destOrd="0" presId="urn:microsoft.com/office/officeart/2005/8/layout/venn2"/>
    <dgm:cxn modelId="{E1996FB7-B993-4858-ADF3-AF87782FE481}" type="presParOf" srcId="{F940BA51-33FC-46DF-ABBB-E1F101F608E7}" destId="{57405F46-5C8D-4F9D-BE30-67DC11448EB6}" srcOrd="3" destOrd="0" presId="urn:microsoft.com/office/officeart/2005/8/layout/venn2"/>
    <dgm:cxn modelId="{BBEFCB4E-0E68-49C0-910E-430D3EEDA4D8}" type="presParOf" srcId="{57405F46-5C8D-4F9D-BE30-67DC11448EB6}" destId="{D2299868-D8C8-4AB4-BDD3-C7D81F7586AC}" srcOrd="0" destOrd="0" presId="urn:microsoft.com/office/officeart/2005/8/layout/venn2"/>
    <dgm:cxn modelId="{2005C55B-BB61-4B2A-BE6B-114607DE9D91}" type="presParOf" srcId="{57405F46-5C8D-4F9D-BE30-67DC11448EB6}" destId="{C79600CC-E28B-4C82-98BA-B8C2EBA0B70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4845D-F4B8-4003-A500-7F52B64A84B6}">
      <dsp:nvSpPr>
        <dsp:cNvPr id="0" name=""/>
        <dsp:cNvSpPr/>
      </dsp:nvSpPr>
      <dsp:spPr>
        <a:xfrm>
          <a:off x="1980003" y="7003"/>
          <a:ext cx="5405219" cy="4146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CSC Certification</a:t>
          </a:r>
        </a:p>
      </dsp:txBody>
      <dsp:txXfrm>
        <a:off x="3926963" y="214341"/>
        <a:ext cx="1511299" cy="622015"/>
      </dsp:txXfrm>
    </dsp:sp>
    <dsp:sp modelId="{33C69EBC-F848-48F6-8F22-D078C6E1E525}">
      <dsp:nvSpPr>
        <dsp:cNvPr id="0" name=""/>
        <dsp:cNvSpPr/>
      </dsp:nvSpPr>
      <dsp:spPr>
        <a:xfrm>
          <a:off x="2353592" y="827953"/>
          <a:ext cx="4671651" cy="3339828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Advanced Climate Actions</a:t>
          </a:r>
        </a:p>
      </dsp:txBody>
      <dsp:txXfrm>
        <a:off x="3873046" y="1028343"/>
        <a:ext cx="1632742" cy="601169"/>
      </dsp:txXfrm>
    </dsp:sp>
    <dsp:sp modelId="{91C0065E-7F51-435F-92A9-2ECB85971C64}">
      <dsp:nvSpPr>
        <dsp:cNvPr id="0" name=""/>
        <dsp:cNvSpPr/>
      </dsp:nvSpPr>
      <dsp:spPr>
        <a:xfrm>
          <a:off x="2937507" y="1662910"/>
          <a:ext cx="3503738" cy="250487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CEC Designation</a:t>
          </a:r>
        </a:p>
      </dsp:txBody>
      <dsp:txXfrm>
        <a:off x="3873005" y="1850776"/>
        <a:ext cx="1632742" cy="563595"/>
      </dsp:txXfrm>
    </dsp:sp>
    <dsp:sp modelId="{D2299868-D8C8-4AB4-BDD3-C7D81F7586AC}">
      <dsp:nvSpPr>
        <dsp:cNvPr id="0" name=""/>
        <dsp:cNvSpPr/>
      </dsp:nvSpPr>
      <dsp:spPr>
        <a:xfrm>
          <a:off x="3521471" y="2497867"/>
          <a:ext cx="2335825" cy="166991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Cost-saving Energy Actions</a:t>
          </a:r>
        </a:p>
      </dsp:txBody>
      <dsp:txXfrm>
        <a:off x="3863545" y="2915346"/>
        <a:ext cx="1651678" cy="83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38649" cy="466725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5"/>
            <a:ext cx="3038648" cy="466725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D1E8BF86-C9F3-4AEF-A97F-6ADBB280E1F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649" cy="466725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9"/>
            <a:ext cx="3038648" cy="466725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5D199472-74DD-442A-83FC-25E2038FE0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841" cy="466433"/>
          </a:xfrm>
          <a:prstGeom prst="rect">
            <a:avLst/>
          </a:prstGeom>
        </p:spPr>
        <p:txBody>
          <a:bodyPr vert="horz" lIns="92659" tIns="46329" rIns="92659" bIns="46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1" cy="466433"/>
          </a:xfrm>
          <a:prstGeom prst="rect">
            <a:avLst/>
          </a:prstGeom>
        </p:spPr>
        <p:txBody>
          <a:bodyPr vert="horz" lIns="92659" tIns="46329" rIns="92659" bIns="46329" rtlCol="0"/>
          <a:lstStyle>
            <a:lvl1pPr algn="r">
              <a:defRPr sz="1200"/>
            </a:lvl1pPr>
          </a:lstStyle>
          <a:p>
            <a:fld id="{E28F575F-B2D6-461E-958C-14B06724053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80063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9" tIns="46329" rIns="92659" bIns="46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3" y="4473892"/>
            <a:ext cx="5608319" cy="3660458"/>
          </a:xfrm>
          <a:prstGeom prst="rect">
            <a:avLst/>
          </a:prstGeom>
        </p:spPr>
        <p:txBody>
          <a:bodyPr vert="horz" lIns="92659" tIns="46329" rIns="92659" bIns="46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1" cy="466433"/>
          </a:xfrm>
          <a:prstGeom prst="rect">
            <a:avLst/>
          </a:prstGeom>
        </p:spPr>
        <p:txBody>
          <a:bodyPr vert="horz" lIns="92659" tIns="46329" rIns="92659" bIns="46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1" cy="466433"/>
          </a:xfrm>
          <a:prstGeom prst="rect">
            <a:avLst/>
          </a:prstGeom>
        </p:spPr>
        <p:txBody>
          <a:bodyPr vert="horz" lIns="92659" tIns="46329" rIns="92659" bIns="46329" rtlCol="0" anchor="b"/>
          <a:lstStyle>
            <a:lvl1pPr algn="r">
              <a:defRPr sz="1200"/>
            </a:lvl1pPr>
          </a:lstStyle>
          <a:p>
            <a:fld id="{D37B7183-2024-45A6-B5C3-A74D775EF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8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7183-2024-45A6-B5C3-A74D775EFB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7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0"/>
            <a:ext cx="3090863" cy="1739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2557" y="1767832"/>
            <a:ext cx="5023519" cy="68165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Flexible so can meet local priorities.</a:t>
            </a:r>
            <a:r>
              <a:rPr lang="en-US" sz="11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Times New Roman" pitchFamily="18" charset="0"/>
              </a:rPr>
              <a:t> </a:t>
            </a:r>
            <a:endParaRPr lang="en-US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1A6EB-C65E-49C6-8B35-BF33EED25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7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core principles of the program. Pass a resolution with these 10 elements to join the programs.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Comprehensive. But flexible so can meet local priorities.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A7E00-1F63-46D2-A97E-AA52CD70B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5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Two levels of participation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Program has expanded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A7E00-1F63-46D2-A97E-AA52CD70B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39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0"/>
            <a:ext cx="3090863" cy="1739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2557" y="1767832"/>
            <a:ext cx="5023519" cy="6816582"/>
          </a:xfrm>
        </p:spPr>
        <p:txBody>
          <a:bodyPr>
            <a:normAutofit/>
          </a:bodyPr>
          <a:lstStyle/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1A6EB-C65E-49C6-8B35-BF33EED25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22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B7183-2024-45A6-B5C3-A74D775EFB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68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44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0"/>
            <a:ext cx="935038" cy="525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9718" y="653143"/>
            <a:ext cx="7426960" cy="6105071"/>
          </a:xfrm>
        </p:spPr>
        <p:txBody>
          <a:bodyPr>
            <a:noAutofit/>
          </a:bodyPr>
          <a:lstStyle/>
          <a:p>
            <a:r>
              <a:rPr lang="en-US" sz="1100" dirty="0"/>
              <a:t>Important to coordinate with these folks!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1A6EB-C65E-49C6-8B35-BF33EED25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69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31E84-BA39-4914-907F-12D216A92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4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0" y="5054600"/>
            <a:ext cx="12192000" cy="18034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04" tIns="268224" rIns="0" bIns="365760"/>
          <a:lstStyle/>
          <a:p>
            <a:pPr marL="287331" eaLnBrk="1" fontAlgn="auto" hangingPunct="1">
              <a:spcBef>
                <a:spcPts val="0"/>
              </a:spcBef>
              <a:spcAft>
                <a:spcPts val="0"/>
              </a:spcAft>
              <a:tabLst>
                <a:tab pos="11717046" algn="r"/>
              </a:tabLst>
              <a:defRPr/>
            </a:pPr>
            <a:endParaRPr 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6" name="Rectangle 5"/>
          <p:cNvSpPr/>
          <p:nvPr/>
        </p:nvSpPr>
        <p:spPr>
          <a:xfrm>
            <a:off x="0" y="4953000"/>
            <a:ext cx="12192000" cy="1016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298451"/>
            <a:ext cx="5156200" cy="16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36517"/>
            <a:ext cx="11201400" cy="1465484"/>
          </a:xfrm>
        </p:spPr>
        <p:txBody>
          <a:bodyPr anchor="b">
            <a:normAutofit/>
          </a:bodyPr>
          <a:lstStyle>
            <a:lvl1pPr algn="l">
              <a:defRPr sz="5333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4450"/>
            <a:ext cx="11201400" cy="1214783"/>
          </a:xfrm>
        </p:spPr>
        <p:txBody>
          <a:bodyPr>
            <a:normAutofit/>
          </a:bodyPr>
          <a:lstStyle>
            <a:lvl1pPr marL="0" indent="0" algn="l">
              <a:buNone/>
              <a:defRPr sz="3733" b="1">
                <a:solidFill>
                  <a:srgbClr val="64656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8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37368"/>
            <a:ext cx="10972800" cy="4220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287535E-FFDF-4B83-BDA4-180EA9B5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9967"/>
            <a:ext cx="5384800" cy="42206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9967"/>
            <a:ext cx="5384800" cy="42206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ABCD916-8719-4D13-99E2-C2D3B5E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0B3B5-9978-4B20-8096-9D37D5B9F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88" y="6239088"/>
            <a:ext cx="1930400" cy="5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9151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30501"/>
            <a:ext cx="5386917" cy="33401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89151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30501"/>
            <a:ext cx="5389033" cy="33401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10421A-B627-4AEB-9CE8-EBADDF2A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92D85E6-7390-4879-B97F-76A3C6B5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2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4148E-7998-4510-AD30-9E9FA3587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3570" y="6036339"/>
            <a:ext cx="2281646" cy="7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22818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22818"/>
            <a:ext cx="6815667" cy="55477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84867"/>
            <a:ext cx="4011084" cy="43857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3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5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4E7C7-D33E-4DA0-8B81-ECECC80CE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87" y="6137103"/>
            <a:ext cx="1930400" cy="5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37368"/>
            <a:ext cx="10972800" cy="4220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82265-CDDF-4D26-9116-F90EA45EB039}"/>
              </a:ext>
            </a:extLst>
          </p:cNvPr>
          <p:cNvSpPr txBox="1"/>
          <p:nvPr userDrawn="1"/>
        </p:nvSpPr>
        <p:spPr>
          <a:xfrm>
            <a:off x="203200" y="1803401"/>
            <a:ext cx="1168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(Arial Regular)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287535E-FFDF-4B83-BDA4-180EA9B5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6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9967"/>
            <a:ext cx="5384800" cy="42206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9967"/>
            <a:ext cx="5384800" cy="42206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ABCD916-8719-4D13-99E2-C2D3B5E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0B3B5-9978-4B20-8096-9D37D5B9F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6239088"/>
            <a:ext cx="1930400" cy="5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8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9151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30501"/>
            <a:ext cx="5386917" cy="33401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89151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30501"/>
            <a:ext cx="5389033" cy="33401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10421A-B627-4AEB-9CE8-EBADDF2A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4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92D85E6-7390-4879-B97F-76A3C6B5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12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22818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22818"/>
            <a:ext cx="6815667" cy="55477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84867"/>
            <a:ext cx="4011084" cy="43857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5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0" y="154517"/>
            <a:ext cx="12192000" cy="29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rIns="365760" anchor="ctr"/>
          <a:lstStyle/>
          <a:p>
            <a:pPr marL="287331" eaLnBrk="1" fontAlgn="auto" hangingPunct="1">
              <a:spcBef>
                <a:spcPts val="0"/>
              </a:spcBef>
              <a:spcAft>
                <a:spcPts val="0"/>
              </a:spcAft>
              <a:tabLst>
                <a:tab pos="11666775" algn="r"/>
              </a:tabLst>
              <a:defRPr/>
            </a:pPr>
            <a:r>
              <a:rPr lang="en-US" sz="1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837EFB66-86D8-4923-BA71-0F4926560D11}" type="slidenum">
              <a:rPr lang="en-US" sz="16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87331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1666775" algn="r"/>
                </a:tabLst>
                <a:defRPr/>
              </a:pPr>
              <a:t>‹#›</a:t>
            </a:fld>
            <a:endParaRPr lang="en-US" sz="16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3167"/>
            <a:ext cx="7112000" cy="110067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62464"/>
            <a:ext cx="7112000" cy="3603337"/>
          </a:xfrm>
          <a:solidFill>
            <a:srgbClr val="002D73"/>
          </a:solidFill>
        </p:spPr>
        <p:txBody>
          <a:bodyPr lIns="512064" tIns="228600" rIns="365760" anchor="t">
            <a:normAutofit/>
          </a:bodyPr>
          <a:lstStyle>
            <a:lvl1pPr>
              <a:lnSpc>
                <a:spcPct val="100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" y="4389120"/>
            <a:ext cx="6014720" cy="1188720"/>
          </a:xfrm>
        </p:spPr>
        <p:txBody>
          <a:bodyPr>
            <a:normAutofit/>
          </a:bodyPr>
          <a:lstStyle>
            <a:lvl1pPr marL="0" indent="0">
              <a:buNone/>
              <a:defRPr sz="3733" b="1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16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90"/>
            <a:ext cx="11480800" cy="1226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904615"/>
            <a:ext cx="5556251" cy="4563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202" y="1904615"/>
            <a:ext cx="5517799" cy="4563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91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91"/>
            <a:ext cx="11480800" cy="1226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1" y="1904615"/>
            <a:ext cx="5380953" cy="823912"/>
          </a:xfrm>
        </p:spPr>
        <p:txBody>
          <a:bodyPr anchor="ctr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1" y="2858703"/>
            <a:ext cx="5380953" cy="3513133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/>
            </a:lvl1pPr>
            <a:lvl2pPr>
              <a:spcAft>
                <a:spcPts val="400"/>
              </a:spcAft>
              <a:defRPr sz="2400"/>
            </a:lvl2pPr>
            <a:lvl3pPr>
              <a:spcAft>
                <a:spcPts val="400"/>
              </a:spcAft>
              <a:defRPr sz="2400"/>
            </a:lvl3pPr>
            <a:lvl4pPr>
              <a:spcAft>
                <a:spcPts val="400"/>
              </a:spcAft>
              <a:defRPr sz="2400"/>
            </a:lvl4pPr>
            <a:lvl5pPr>
              <a:spcAft>
                <a:spcPts val="4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209" y="1904615"/>
            <a:ext cx="5389793" cy="823912"/>
          </a:xfrm>
        </p:spPr>
        <p:txBody>
          <a:bodyPr anchor="ctr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1208" y="2858703"/>
            <a:ext cx="5389792" cy="3513133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/>
            </a:lvl1pPr>
            <a:lvl2pPr>
              <a:spcAft>
                <a:spcPts val="400"/>
              </a:spcAft>
              <a:defRPr sz="2400"/>
            </a:lvl2pPr>
            <a:lvl3pPr>
              <a:spcAft>
                <a:spcPts val="400"/>
              </a:spcAft>
              <a:defRPr sz="2400"/>
            </a:lvl3pPr>
            <a:lvl4pPr>
              <a:spcAft>
                <a:spcPts val="400"/>
              </a:spcAft>
              <a:defRPr sz="2400"/>
            </a:lvl4pPr>
            <a:lvl5pPr>
              <a:spcAft>
                <a:spcPts val="4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1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88"/>
            <a:ext cx="11480800" cy="1226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41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2C47FB-3F7D-4C7C-960D-AADFAB833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482600"/>
            <a:ext cx="3860800" cy="11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4E7C7-D33E-4DA0-8B81-ECECC80CE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38" y="6137102"/>
            <a:ext cx="1930400" cy="5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0" y="80434"/>
            <a:ext cx="12192000" cy="402167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09728" rIns="365760" bIns="73152" anchor="ctr"/>
          <a:lstStyle/>
          <a:p>
            <a:pPr marL="287331" eaLnBrk="1" fontAlgn="auto" hangingPunct="1">
              <a:spcBef>
                <a:spcPts val="0"/>
              </a:spcBef>
              <a:spcAft>
                <a:spcPts val="0"/>
              </a:spcAft>
              <a:tabLst>
                <a:tab pos="11666775" algn="r"/>
              </a:tabLs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A33DFFAF-9B19-4CA6-941D-67D26A3850A5}" type="slidenum"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pPr marL="287331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1666775" algn="r"/>
                </a:tabLst>
                <a:defRPr/>
              </a:pPr>
              <a:t>‹#›</a:t>
            </a:fld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0200" y="677333"/>
            <a:ext cx="11480800" cy="12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0200" y="1905000"/>
            <a:ext cx="11480800" cy="4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80433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pic>
        <p:nvPicPr>
          <p:cNvPr id="103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867" y="5924551"/>
            <a:ext cx="2459567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lvl1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85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70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54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39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914377" rtl="0" eaLnBrk="1" fontAlgn="base" hangingPunct="1">
        <a:spcBef>
          <a:spcPct val="0"/>
        </a:spcBef>
        <a:spcAft>
          <a:spcPts val="800"/>
        </a:spcAft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594" indent="-228594" algn="l" defTabSz="914377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189" indent="-228594" algn="l" defTabSz="914377" rtl="0" eaLnBrk="1" fontAlgn="base" hangingPunct="1">
        <a:spcBef>
          <a:spcPct val="0"/>
        </a:spcBef>
        <a:spcAft>
          <a:spcPts val="800"/>
        </a:spcAft>
        <a:buFont typeface="Wingdings" panose="05000000000000000000" pitchFamily="2" charset="2"/>
        <a:buChar char="§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0751" indent="-171446" algn="l" defTabSz="914377" rtl="0" eaLnBrk="1" fontAlgn="base" hangingPunct="1">
        <a:spcBef>
          <a:spcPct val="0"/>
        </a:spcBef>
        <a:spcAft>
          <a:spcPts val="800"/>
        </a:spcAft>
        <a:buSzPct val="75000"/>
        <a:buFont typeface="Arial" panose="020B0604020202020204" pitchFamily="34" charset="0"/>
        <a:buChar char="•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0080" indent="-171446" algn="l" defTabSz="914377" rtl="0" eaLnBrk="1" fontAlgn="base" hangingPunct="1">
        <a:spcBef>
          <a:spcPct val="0"/>
        </a:spcBef>
        <a:spcAft>
          <a:spcPts val="800"/>
        </a:spcAft>
        <a:buSzPct val="75000"/>
        <a:buFont typeface="Wingdings" panose="05000000000000000000" pitchFamily="2" charset="2"/>
        <a:buChar char="§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Confidential/Inter0agency Work Product/Deliberative/Not Subject to FOIL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953000"/>
            <a:ext cx="12192000" cy="1981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0" y="4953000"/>
            <a:ext cx="12192000" cy="101600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572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9967"/>
            <a:ext cx="10972800" cy="422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83126"/>
            <a:ext cx="12192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074400" y="117474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600" smtClean="0"/>
              <a:pPr algn="r"/>
              <a:t>‹#›</a:t>
            </a:fld>
            <a:endParaRPr lang="en-US" sz="16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25400"/>
            <a:ext cx="12192000" cy="108525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112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51" indent="-365751" algn="l" defTabSz="1219170" rtl="0" eaLnBrk="1" latinLnBrk="0" hangingPunct="1">
        <a:spcBef>
          <a:spcPts val="800"/>
        </a:spcBef>
        <a:buFont typeface="Arial" panose="020B0604020202020204" pitchFamily="34" charset="0"/>
        <a:buChar char="•"/>
        <a:defRPr sz="3733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84920" indent="-243834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618912"/>
            <a:ext cx="10972800" cy="879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9967"/>
            <a:ext cx="10972800" cy="422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83126"/>
            <a:ext cx="12192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074400" y="117474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600" smtClean="0"/>
              <a:pPr algn="r"/>
              <a:t>‹#›</a:t>
            </a:fld>
            <a:endParaRPr lang="en-US" sz="16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25400"/>
            <a:ext cx="12192000" cy="108525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887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51" indent="-365751" algn="l" defTabSz="1219170" rtl="0" eaLnBrk="1" latinLnBrk="0" hangingPunct="1">
        <a:spcBef>
          <a:spcPts val="800"/>
        </a:spcBef>
        <a:buFont typeface="Arial" panose="020B0604020202020204" pitchFamily="34" charset="0"/>
        <a:buChar char="•"/>
        <a:defRPr sz="3733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84920" indent="-243834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matesmart.ny.gov/actions-certification/participating-communit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smart.ny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://www.dec.ny.gov/energy/10918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smart.ny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climatesmart.ny.gov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nyserda.ny.gov/All%20Programs/Programs/Clean%20Energy%20Communities" TargetMode="Externa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rda.ny.gov/All-Programs/Programs/Clean-Energy-Communitieshttps:/www.nyserda.ny.gov/All-Programs/Programs/Clean-Energy-Communiti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mailto:awyant@mvedd.or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c.ny.gov/energy/84359.html" TargetMode="External"/><Relationship Id="rId3" Type="http://schemas.openxmlformats.org/officeDocument/2006/relationships/hyperlink" Target="mailto:climatesmart@dec.ny.gov" TargetMode="External"/><Relationship Id="rId7" Type="http://schemas.openxmlformats.org/officeDocument/2006/relationships/hyperlink" Target="http://www.dec.ny.gov/energy/109181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limatesmart.ny.gov/" TargetMode="External"/><Relationship Id="rId5" Type="http://schemas.openxmlformats.org/officeDocument/2006/relationships/hyperlink" Target="mailto:ZEVrebate@dec.ny.gov" TargetMode="External"/><Relationship Id="rId4" Type="http://schemas.openxmlformats.org/officeDocument/2006/relationships/hyperlink" Target="mailto:CSCgrants@dec.ny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09600" y="2378912"/>
            <a:ext cx="11201400" cy="1174780"/>
          </a:xfrm>
        </p:spPr>
        <p:txBody>
          <a:bodyPr/>
          <a:lstStyle/>
          <a:p>
            <a:pPr algn="ctr"/>
            <a:r>
              <a:rPr lang="en-US" altLang="en-US" dirty="0"/>
              <a:t>Climate Smart Communities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5054600"/>
            <a:ext cx="12192000" cy="180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04" tIns="268224" rIns="0" bIns="365760"/>
          <a:lstStyle/>
          <a:p>
            <a:pPr marL="287331">
              <a:tabLst>
                <a:tab pos="11717046" algn="r"/>
              </a:tabLst>
              <a:defRPr/>
            </a:pPr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Dazzle Ekblad (DEC)</a:t>
            </a:r>
          </a:p>
          <a:p>
            <a:pPr marL="287331">
              <a:tabLst>
                <a:tab pos="11717046" algn="r"/>
              </a:tabLst>
              <a:defRPr/>
            </a:pPr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Amy Wyant (MVEDD, NYSERDA Clean Energy Communities Coordinator)</a:t>
            </a:r>
          </a:p>
          <a:p>
            <a:pPr marL="287331">
              <a:tabLst>
                <a:tab pos="11717046" algn="r"/>
              </a:tabLst>
              <a:defRPr/>
            </a:pPr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January 29,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43" y="456616"/>
            <a:ext cx="5443857" cy="11570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9150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3240"/>
            <a:ext cx="6200078" cy="1035458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en-US" sz="3600" spc="70" dirty="0"/>
              <a:t>State Support for Local Climate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5" y="3407133"/>
            <a:ext cx="10899222" cy="319438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Assistance to local gov’t leaders for:</a:t>
            </a:r>
          </a:p>
          <a:p>
            <a:pPr marL="972912" lvl="1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800" dirty="0"/>
              <a:t>Reduce greenhouse emissions</a:t>
            </a:r>
          </a:p>
          <a:p>
            <a:pPr marL="972912" lvl="1" indent="-34290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800" dirty="0"/>
              <a:t>Build resiliency in the face of climate change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Voluntary. No fees. Sponsored by 6 state agencies. 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/>
              <a:t>Comprehensive. Flexible.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7" y="682371"/>
            <a:ext cx="5233834" cy="11124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148" t="18708" r="931" b="37965"/>
          <a:stretch/>
        </p:blipFill>
        <p:spPr>
          <a:xfrm>
            <a:off x="6390516" y="869508"/>
            <a:ext cx="5672222" cy="2172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60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61423"/>
            <a:ext cx="11480800" cy="846667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Climate Smart Pledge Elements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1500104"/>
            <a:ext cx="11698514" cy="513805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</a:t>
            </a:r>
            <a:r>
              <a:rPr lang="en-US" sz="2600" b="1" dirty="0"/>
              <a:t>Build</a:t>
            </a:r>
            <a:r>
              <a:rPr lang="en-US" sz="2600" dirty="0"/>
              <a:t> a Climate Smart Community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Inventory Emissions, Set Goals, &amp; </a:t>
            </a:r>
            <a:r>
              <a:rPr lang="en-US" sz="2600" b="1" dirty="0"/>
              <a:t>Plan for Climate Action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</a:t>
            </a:r>
            <a:r>
              <a:rPr lang="en-US" sz="2600" b="1" dirty="0"/>
              <a:t>Decrease</a:t>
            </a:r>
            <a:r>
              <a:rPr lang="en-US" sz="2600" dirty="0"/>
              <a:t> </a:t>
            </a:r>
            <a:r>
              <a:rPr lang="en-US" sz="2600" b="1" dirty="0"/>
              <a:t>Energy Use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Shift to </a:t>
            </a:r>
            <a:r>
              <a:rPr lang="en-US" sz="2600" b="1" dirty="0"/>
              <a:t>Clean, Renewable Energy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Use Climate-smart </a:t>
            </a:r>
            <a:r>
              <a:rPr lang="en-US" sz="2600" b="1" dirty="0"/>
              <a:t>Materials Management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Implement Climate-Smart</a:t>
            </a:r>
            <a:r>
              <a:rPr lang="en-US" sz="2600" b="1" dirty="0"/>
              <a:t> Land Use </a:t>
            </a:r>
            <a:endParaRPr lang="en-US" sz="2600" dirty="0"/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Enhance Community </a:t>
            </a:r>
            <a:r>
              <a:rPr lang="en-US" sz="2600" b="1" dirty="0"/>
              <a:t>Resilience</a:t>
            </a:r>
            <a:r>
              <a:rPr lang="en-US" sz="2600" dirty="0"/>
              <a:t> to Climate Change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Support a </a:t>
            </a:r>
            <a:r>
              <a:rPr lang="en-US" sz="2600" b="1" dirty="0"/>
              <a:t>Green Innovation Economy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</a:t>
            </a:r>
            <a:r>
              <a:rPr lang="en-US" sz="2600" b="1" dirty="0"/>
              <a:t>Inform &amp; Inspire </a:t>
            </a:r>
            <a:r>
              <a:rPr lang="en-US" sz="2600" dirty="0"/>
              <a:t>the Public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600" dirty="0"/>
              <a:t> Engage in an </a:t>
            </a:r>
            <a:r>
              <a:rPr lang="en-US" sz="2600" b="1" dirty="0"/>
              <a:t>Evolving Process </a:t>
            </a:r>
            <a:r>
              <a:rPr lang="en-US" sz="2600" dirty="0"/>
              <a:t>of Climate Action</a:t>
            </a:r>
          </a:p>
        </p:txBody>
      </p:sp>
      <p:pic>
        <p:nvPicPr>
          <p:cNvPr id="3" name="Picture 2" descr="HandsWithTre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100666"/>
            <a:ext cx="1981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41" y="5202358"/>
            <a:ext cx="2514959" cy="534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60870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346EFD8-0F1B-46A7-85C6-39A8072B1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252"/>
            <a:ext cx="8017564" cy="53450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8435" y="1066800"/>
            <a:ext cx="4289609" cy="5015947"/>
          </a:xfrm>
        </p:spPr>
        <p:txBody>
          <a:bodyPr/>
          <a:lstStyle/>
          <a:p>
            <a:pPr marL="457189" lvl="1" indent="-227008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</a:pPr>
            <a:r>
              <a:rPr lang="en-US" sz="2400" b="1" u="sng" dirty="0"/>
              <a:t>291 Registered</a:t>
            </a:r>
            <a:r>
              <a:rPr lang="en-US" sz="2400" b="1" dirty="0"/>
              <a:t> </a:t>
            </a:r>
            <a:r>
              <a:rPr lang="en-US" sz="2400" dirty="0"/>
              <a:t>since 2009</a:t>
            </a:r>
          </a:p>
          <a:p>
            <a:pPr marL="686832" lvl="2" indent="-227008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</a:pPr>
            <a:r>
              <a:rPr lang="en-US" sz="2400" dirty="0"/>
              <a:t>8.8 million people</a:t>
            </a:r>
          </a:p>
          <a:p>
            <a:pPr marL="686832" lvl="2" indent="-227008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</a:pPr>
            <a:r>
              <a:rPr lang="en-US" sz="2400" dirty="0"/>
              <a:t>45% of NYS population</a:t>
            </a:r>
          </a:p>
          <a:p>
            <a:pPr marL="457200" lvl="1" indent="-227013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</a:pPr>
            <a:endParaRPr lang="en-US" sz="800" b="1" u="sng" dirty="0"/>
          </a:p>
          <a:p>
            <a:pPr marL="457200" lvl="1" indent="-227013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</a:pPr>
            <a:r>
              <a:rPr lang="en-US" sz="2400" b="1" u="sng" dirty="0"/>
              <a:t>37 Certified</a:t>
            </a:r>
            <a:r>
              <a:rPr lang="en-US" sz="2400" b="1" dirty="0"/>
              <a:t> </a:t>
            </a:r>
            <a:r>
              <a:rPr lang="en-US" sz="2400" dirty="0"/>
              <a:t>since 2014</a:t>
            </a:r>
          </a:p>
          <a:p>
            <a:pPr marL="685795" lvl="2" indent="-227013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</a:pPr>
            <a:r>
              <a:rPr lang="en-US" sz="2400" dirty="0"/>
              <a:t>Leaders who have documented progress</a:t>
            </a:r>
          </a:p>
          <a:p>
            <a:pPr marL="685795" lvl="2" indent="-227013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92000"/>
            </a:pPr>
            <a:r>
              <a:rPr lang="en-US" sz="2400" dirty="0"/>
              <a:t>1,184 certification actions 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83C3E-C043-40AB-8703-ACB8CACAD362}"/>
              </a:ext>
            </a:extLst>
          </p:cNvPr>
          <p:cNvSpPr txBox="1"/>
          <p:nvPr/>
        </p:nvSpPr>
        <p:spPr>
          <a:xfrm>
            <a:off x="0" y="6322609"/>
            <a:ext cx="1038594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https://climatesmart.ny.gov/actions-certification/participating-communities/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7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22" y="767058"/>
            <a:ext cx="7901727" cy="67690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4000" spc="71" dirty="0"/>
              <a:t>Benefits of CSC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37" y="1711234"/>
            <a:ext cx="11522770" cy="4688159"/>
          </a:xfrm>
        </p:spPr>
        <p:txBody>
          <a:bodyPr/>
          <a:lstStyle/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400" b="1" spc="40" dirty="0"/>
              <a:t>Free technical assistance</a:t>
            </a:r>
            <a:endParaRPr lang="en-US" sz="2400" spc="40" dirty="0"/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US" sz="2400" spc="40" dirty="0"/>
              <a:t>Regional Coordinators </a:t>
            </a:r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US" sz="2400" spc="40" dirty="0"/>
              <a:t>Email list, website, workshops, tools/templates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400" b="1" spc="40" dirty="0"/>
              <a:t>Networking</a:t>
            </a:r>
            <a:r>
              <a:rPr lang="en-US" sz="2400" spc="40" dirty="0"/>
              <a:t>: Learn with like-minded community leaders, shift culture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400" b="1" spc="40" dirty="0"/>
              <a:t>Leadership recognition:</a:t>
            </a:r>
            <a:r>
              <a:rPr lang="en-US" sz="2400" spc="40" dirty="0"/>
              <a:t> State-level attention for local leaders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400" b="1" spc="40" dirty="0">
                <a:hlinkClick r:id="rId3"/>
              </a:rPr>
              <a:t>Certification program</a:t>
            </a:r>
            <a:r>
              <a:rPr lang="en-US" sz="2400" b="1" spc="40" dirty="0"/>
              <a:t>:</a:t>
            </a:r>
            <a:r>
              <a:rPr lang="en-US" sz="2400" spc="40" dirty="0"/>
              <a:t> framework for local action, planning, priorities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400" b="1" spc="40" dirty="0"/>
              <a:t>Funding: </a:t>
            </a:r>
            <a:r>
              <a:rPr lang="en-US" sz="2400" spc="40" dirty="0">
                <a:hlinkClick r:id="rId4"/>
              </a:rPr>
              <a:t>CSC grants; ZEV rebates</a:t>
            </a:r>
            <a:r>
              <a:rPr lang="en-US" sz="2400" spc="40" dirty="0"/>
              <a:t>; and helps in competing for other state $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3" y="6132120"/>
            <a:ext cx="2514959" cy="53454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7B062-E0EC-440E-815C-420A1CF38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753" y="674616"/>
            <a:ext cx="3167112" cy="1935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08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A36A-B19C-4CBA-A1A0-B48AA306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77334"/>
            <a:ext cx="11480800" cy="1012922"/>
          </a:xfrm>
        </p:spPr>
        <p:txBody>
          <a:bodyPr/>
          <a:lstStyle/>
          <a:p>
            <a:r>
              <a:rPr lang="en-US" dirty="0"/>
              <a:t>CSC Portal: </a:t>
            </a:r>
            <a:r>
              <a:rPr lang="en-US" dirty="0">
                <a:hlinkClick r:id="rId3"/>
              </a:rPr>
              <a:t>https://climatesmart.ny.gov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C81C66-CA7E-4208-A861-C41DAFCDA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" y="1592985"/>
            <a:ext cx="7195007" cy="4919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E07A9-C9DE-4AA3-A41D-ED9959FF59A6}"/>
              </a:ext>
            </a:extLst>
          </p:cNvPr>
          <p:cNvSpPr txBox="1"/>
          <p:nvPr/>
        </p:nvSpPr>
        <p:spPr>
          <a:xfrm>
            <a:off x="8021782" y="1690256"/>
            <a:ext cx="37892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for participating in the certification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recommended actions with info on related sources of funding and examples.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Communities page: doc submitted by certified communities</a:t>
            </a:r>
          </a:p>
        </p:txBody>
      </p:sp>
    </p:spTree>
    <p:extLst>
      <p:ext uri="{BB962C8B-B14F-4D97-AF65-F5344CB8AC3E}">
        <p14:creationId xmlns:p14="http://schemas.microsoft.com/office/powerpoint/2010/main" val="233926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03200" y="584199"/>
            <a:ext cx="11582400" cy="81959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2D7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are CSC &amp; CEC related?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897" y="1437790"/>
            <a:ext cx="6267540" cy="43493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Climate Smart Communities Certification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Comprehensive climate action program</a:t>
            </a:r>
          </a:p>
          <a:p>
            <a:pPr marL="274320" marR="0" lvl="0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100+ unique actions</a:t>
            </a:r>
          </a:p>
          <a:p>
            <a:pPr marL="274320" marR="0" lvl="0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Improve score on CSC grant applications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Clean Energy Communities (NYSERDA)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Focused 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energy use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 high-impact actions</a:t>
            </a:r>
          </a:p>
          <a:p>
            <a:pPr marL="731520" marR="0" lvl="1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of 10 is becoming a Certified CSC</a:t>
            </a:r>
          </a:p>
          <a:p>
            <a:pPr marL="274320" marR="0" lvl="0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Complete 4 actions to access CEC grants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4680514" y="1471784"/>
          <a:ext cx="9941597" cy="417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897" y="5821087"/>
            <a:ext cx="8345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 points toward </a:t>
            </a: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CSC certification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doing CEC actions</a:t>
            </a:r>
          </a:p>
          <a:p>
            <a:pPr marL="731520" marR="0" lvl="1" indent="-27432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both!</a:t>
            </a:r>
          </a:p>
        </p:txBody>
      </p:sp>
    </p:spTree>
    <p:extLst>
      <p:ext uri="{BB962C8B-B14F-4D97-AF65-F5344CB8AC3E}">
        <p14:creationId xmlns:p14="http://schemas.microsoft.com/office/powerpoint/2010/main" val="25023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1468682"/>
            <a:ext cx="63538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51" marR="0" lvl="0" indent="-243834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NYSERDA’s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Clean Energy Communities Program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(CEC)</a:t>
            </a:r>
          </a:p>
          <a:p>
            <a:pPr marL="822951" marR="0" lvl="1" indent="-243834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technical assistance to local governments</a:t>
            </a:r>
          </a:p>
          <a:p>
            <a:pPr marL="579117" marR="0" lvl="1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Amy Wyant</a:t>
            </a:r>
            <a:b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awyant@mvedd.org</a:t>
            </a:r>
            <a:b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315-867-7882</a:t>
            </a:r>
            <a:b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Mohawk Valley Clean Energy Community Coordinator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0" y="677333"/>
            <a:ext cx="11480800" cy="795867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CEC Regional Coordinators</a:t>
            </a:r>
          </a:p>
        </p:txBody>
      </p:sp>
      <p:pic>
        <p:nvPicPr>
          <p:cNvPr id="7" name="Picture 6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7390CCC1-348D-463A-BCC6-6D3AC3A530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4"/>
          <a:stretch/>
        </p:blipFill>
        <p:spPr>
          <a:xfrm>
            <a:off x="6493575" y="1668747"/>
            <a:ext cx="5558725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39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4"/>
          <p:cNvSpPr>
            <a:spLocks noGrp="1"/>
          </p:cNvSpPr>
          <p:nvPr>
            <p:ph type="title"/>
          </p:nvPr>
        </p:nvSpPr>
        <p:spPr>
          <a:xfrm>
            <a:off x="330200" y="677333"/>
            <a:ext cx="11480800" cy="831437"/>
          </a:xfrm>
        </p:spPr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9219" name="Content Placeholder 12"/>
          <p:cNvSpPr>
            <a:spLocks noGrp="1"/>
          </p:cNvSpPr>
          <p:nvPr>
            <p:ph sz="half" idx="1"/>
          </p:nvPr>
        </p:nvSpPr>
        <p:spPr>
          <a:xfrm>
            <a:off x="169817" y="2252614"/>
            <a:ext cx="5966097" cy="4134739"/>
          </a:xfrm>
        </p:spPr>
        <p:txBody>
          <a:bodyPr/>
          <a:lstStyle/>
          <a:p>
            <a:pPr lvl="1">
              <a:buClr>
                <a:schemeClr val="accent2"/>
              </a:buClr>
            </a:pPr>
            <a:r>
              <a:rPr lang="en-US" altLang="en-US" sz="2800" dirty="0"/>
              <a:t>Office of Climate Change</a:t>
            </a:r>
          </a:p>
          <a:p>
            <a:pPr lvl="1">
              <a:buClr>
                <a:schemeClr val="accent2"/>
              </a:buClr>
            </a:pPr>
            <a:r>
              <a:rPr lang="en-US" altLang="en-US" sz="2800" dirty="0"/>
              <a:t>NYS DEC</a:t>
            </a:r>
          </a:p>
          <a:p>
            <a:pPr lvl="1">
              <a:buClr>
                <a:schemeClr val="accent2"/>
              </a:buClr>
            </a:pPr>
            <a:r>
              <a:rPr lang="en-US" altLang="en-US" sz="2800" dirty="0"/>
              <a:t>625 Broadway, Albany NY 12233</a:t>
            </a:r>
          </a:p>
          <a:p>
            <a:pPr lvl="1">
              <a:buClr>
                <a:schemeClr val="accent2"/>
              </a:buClr>
            </a:pPr>
            <a:r>
              <a:rPr lang="en-US" altLang="en-US" sz="2800" dirty="0">
                <a:hlinkClick r:id="rId3"/>
              </a:rPr>
              <a:t>climatesmart@dec.ny.gov</a:t>
            </a:r>
            <a:r>
              <a:rPr lang="en-US" altLang="en-US" sz="2800" dirty="0"/>
              <a:t> </a:t>
            </a:r>
          </a:p>
          <a:p>
            <a:pPr lvl="1">
              <a:buClr>
                <a:schemeClr val="accent2"/>
              </a:buClr>
            </a:pPr>
            <a:r>
              <a:rPr lang="en-US" altLang="en-US" sz="2800" dirty="0">
                <a:hlinkClick r:id="rId4"/>
              </a:rPr>
              <a:t>CSCgrants@dec.ny.gov</a:t>
            </a:r>
            <a:r>
              <a:rPr lang="en-US" altLang="en-US" sz="2800" dirty="0"/>
              <a:t>  </a:t>
            </a:r>
          </a:p>
          <a:p>
            <a:pPr lvl="1">
              <a:buClr>
                <a:schemeClr val="accent2"/>
              </a:buClr>
            </a:pPr>
            <a:r>
              <a:rPr lang="en-US" altLang="en-US" sz="2800" dirty="0">
                <a:hlinkClick r:id="rId5"/>
              </a:rPr>
              <a:t>ZEVrebate@dec.ny.gov</a:t>
            </a:r>
            <a:r>
              <a:rPr lang="en-US" altLang="en-US" sz="2800" dirty="0"/>
              <a:t> </a:t>
            </a:r>
          </a:p>
          <a:p>
            <a:pPr lvl="1">
              <a:buClr>
                <a:schemeClr val="accent2"/>
              </a:buClr>
            </a:pPr>
            <a:r>
              <a:rPr lang="en-US" altLang="en-US" sz="2800" dirty="0"/>
              <a:t>518-402-8448</a:t>
            </a:r>
          </a:p>
          <a:p>
            <a:pPr lvl="1">
              <a:buClr>
                <a:schemeClr val="accent2"/>
              </a:buClr>
            </a:pPr>
            <a:endParaRPr lang="en-US" altLang="en-US" sz="2800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757643CB-5D5B-4389-85D0-F7F5084114A5}"/>
              </a:ext>
            </a:extLst>
          </p:cNvPr>
          <p:cNvSpPr txBox="1">
            <a:spLocks/>
          </p:cNvSpPr>
          <p:nvPr/>
        </p:nvSpPr>
        <p:spPr bwMode="auto">
          <a:xfrm>
            <a:off x="5718150" y="689729"/>
            <a:ext cx="6304033" cy="4775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377" rtl="0" eaLnBrk="1" fontAlgn="base" hangingPunct="1">
              <a:spcBef>
                <a:spcPct val="0"/>
              </a:spcBef>
              <a:spcAft>
                <a:spcPts val="800"/>
              </a:spcAft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594" indent="-228594" algn="l" defTabSz="914377" rtl="0" eaLnBrk="1" fontAlgn="base" hangingPunct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189" indent="-228594" algn="l" defTabSz="914377" rtl="0" eaLnBrk="1" fontAlgn="base" hangingPunct="1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0751" indent="-171446" algn="l" defTabSz="914377" rtl="0" eaLnBrk="1" fontAlgn="base" hangingPunct="1">
              <a:spcBef>
                <a:spcPct val="0"/>
              </a:spcBef>
              <a:spcAft>
                <a:spcPts val="800"/>
              </a:spcAft>
              <a:buSzPct val="75000"/>
              <a:buFont typeface="Arial" panose="020B0604020202020204" pitchFamily="34" charset="0"/>
              <a:buChar char="•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0080" indent="-171446" algn="l" defTabSz="914377" rtl="0" eaLnBrk="1" fontAlgn="base" hangingPunct="1">
              <a:spcBef>
                <a:spcPct val="0"/>
              </a:spcBef>
              <a:spcAft>
                <a:spcPts val="800"/>
              </a:spcAft>
              <a:buSzPct val="75000"/>
              <a:buFont typeface="Wingdings" panose="05000000000000000000" pitchFamily="2" charset="2"/>
              <a:buChar char="§"/>
              <a:defRPr sz="32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75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marL="182875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/>
              <a:t>CSC Certification Portal:  </a:t>
            </a:r>
            <a:r>
              <a:rPr lang="en-US" altLang="en-US" sz="2400" dirty="0">
                <a:hlinkClick r:id="rId6"/>
              </a:rPr>
              <a:t>https://climatesmart.ny.gov</a:t>
            </a:r>
            <a:r>
              <a:rPr lang="en-US" altLang="en-US" sz="2400" dirty="0"/>
              <a:t> </a:t>
            </a:r>
          </a:p>
          <a:p>
            <a:pPr marL="182875">
              <a:spcBef>
                <a:spcPts val="600"/>
              </a:spcBef>
              <a:spcAft>
                <a:spcPts val="600"/>
              </a:spcAft>
            </a:pPr>
            <a:endParaRPr lang="en-US" altLang="en-US" sz="2400" b="1" dirty="0"/>
          </a:p>
          <a:p>
            <a:pPr marL="182875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/>
              <a:t>CSC Funding Programs: </a:t>
            </a:r>
            <a:r>
              <a:rPr lang="en-US" altLang="en-US" sz="2400" dirty="0">
                <a:hlinkClick r:id="rId7"/>
              </a:rPr>
              <a:t>http://www.dec.ny.gov/energy/109181.html</a:t>
            </a:r>
            <a:endParaRPr lang="en-US" altLang="en-US" sz="2400" dirty="0"/>
          </a:p>
          <a:p>
            <a:pPr marL="182875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marL="182875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CSC Webinar slides &amp; recordings: </a:t>
            </a:r>
            <a:r>
              <a:rPr lang="en-US" sz="2400" dirty="0"/>
              <a:t>          </a:t>
            </a:r>
            <a:r>
              <a:rPr lang="en-US" altLang="en-US" sz="2400" dirty="0">
                <a:hlinkClick r:id="rId8"/>
              </a:rPr>
              <a:t>http://www.dec.ny.gov/energy/84359.html</a:t>
            </a: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244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decpowerpoint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light-dec.potx" id="{68334329-E158-4329-A3CF-8276C1449787}" vid="{2E61F270-1ACB-4651-8C2E-7CD21D255365}"/>
    </a:ext>
  </a:extLst>
</a:theme>
</file>

<file path=ppt/theme/theme2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Template_decpowerpoint-light</Template>
  <TotalTime>9298</TotalTime>
  <Words>533</Words>
  <Application>Microsoft Office PowerPoint</Application>
  <PresentationFormat>Widescreen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Wingdings</vt:lpstr>
      <vt:lpstr>Template_decpowerpoint-light</vt:lpstr>
      <vt:lpstr>Cover Master</vt:lpstr>
      <vt:lpstr>4_Custom Design</vt:lpstr>
      <vt:lpstr>3_Custom Design</vt:lpstr>
      <vt:lpstr>Climate Smart Communities</vt:lpstr>
      <vt:lpstr>State Support for Local Climate Action</vt:lpstr>
      <vt:lpstr>Climate Smart Pledge Elements</vt:lpstr>
      <vt:lpstr>PowerPoint Presentation</vt:lpstr>
      <vt:lpstr>Benefits of CSC</vt:lpstr>
      <vt:lpstr>CSC Portal: https://climatesmart.ny.gov </vt:lpstr>
      <vt:lpstr>PowerPoint Presentation</vt:lpstr>
      <vt:lpstr>CEC Regional Coordinators</vt:lpstr>
      <vt:lpstr>Thank You!</vt:lpstr>
    </vt:vector>
  </TitlesOfParts>
  <Company>NYSDEC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Risk and Resiliency Act S6617B-A6558B</dc:title>
  <dc:creator>Mark Lowery</dc:creator>
  <cp:lastModifiedBy>Kathryn Arcuri</cp:lastModifiedBy>
  <cp:revision>1577</cp:revision>
  <cp:lastPrinted>2016-05-10T13:03:28Z</cp:lastPrinted>
  <dcterms:created xsi:type="dcterms:W3CDTF">2014-09-23T15:52:01Z</dcterms:created>
  <dcterms:modified xsi:type="dcterms:W3CDTF">2020-01-30T14:24:21Z</dcterms:modified>
</cp:coreProperties>
</file>